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257" r:id="rId2"/>
    <p:sldId id="1184" r:id="rId3"/>
    <p:sldId id="1106" r:id="rId4"/>
    <p:sldId id="1149" r:id="rId5"/>
    <p:sldId id="1187" r:id="rId6"/>
    <p:sldId id="1105" r:id="rId7"/>
    <p:sldId id="1191" r:id="rId8"/>
    <p:sldId id="916" r:id="rId9"/>
    <p:sldId id="1221" r:id="rId10"/>
    <p:sldId id="1227" r:id="rId11"/>
    <p:sldId id="390" r:id="rId12"/>
    <p:sldId id="1220" r:id="rId13"/>
    <p:sldId id="569" r:id="rId14"/>
    <p:sldId id="1228" r:id="rId15"/>
  </p:sldIdLst>
  <p:sldSz cx="7620000" cy="5715000"/>
  <p:notesSz cx="7023100" cy="9309100"/>
  <p:defaultTextStyle>
    <a:defPPr>
      <a:defRPr lang="en-US"/>
    </a:defPPr>
    <a:lvl1pPr marL="0" algn="l" defTabSz="88630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43163" algn="l" defTabSz="88630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886305" algn="l" defTabSz="88630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29297" algn="l" defTabSz="88630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772391" algn="l" defTabSz="88630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15475" algn="l" defTabSz="88630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658488" algn="l" defTabSz="88630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01637" algn="l" defTabSz="88630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544772" algn="l" defTabSz="88630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3028" userDrawn="1">
          <p15:clr>
            <a:srgbClr val="A4A3A4"/>
          </p15:clr>
        </p15:guide>
        <p15:guide id="2" pos="2308" userDrawn="1">
          <p15:clr>
            <a:srgbClr val="A4A3A4"/>
          </p15:clr>
        </p15:guide>
        <p15:guide id="3" orient="horz" pos="2960" userDrawn="1">
          <p15:clr>
            <a:srgbClr val="A4A3A4"/>
          </p15:clr>
        </p15:guide>
        <p15:guide id="4" pos="2233" userDrawn="1">
          <p15:clr>
            <a:srgbClr val="A4A3A4"/>
          </p15:clr>
        </p15:guide>
        <p15:guide id="5" orient="horz" pos="3000" userDrawn="1">
          <p15:clr>
            <a:srgbClr val="A4A3A4"/>
          </p15:clr>
        </p15:guide>
        <p15:guide id="6" orient="horz" pos="2932" userDrawn="1">
          <p15:clr>
            <a:srgbClr val="A4A3A4"/>
          </p15:clr>
        </p15:guide>
        <p15:guide id="7" pos="2286" userDrawn="1">
          <p15:clr>
            <a:srgbClr val="A4A3A4"/>
          </p15:clr>
        </p15:guide>
        <p15:guide id="8" pos="2212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Owner" initials="O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FF"/>
    <a:srgbClr val="009900"/>
    <a:srgbClr val="FF3300"/>
    <a:srgbClr val="003399"/>
    <a:srgbClr val="0033CC"/>
    <a:srgbClr val="CC3300"/>
    <a:srgbClr val="66FF66"/>
    <a:srgbClr val="FF3399"/>
    <a:srgbClr val="FF6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584" autoAdjust="0"/>
    <p:restoredTop sz="86320" autoAdjust="0"/>
  </p:normalViewPr>
  <p:slideViewPr>
    <p:cSldViewPr>
      <p:cViewPr>
        <p:scale>
          <a:sx n="101" d="100"/>
          <a:sy n="101" d="100"/>
        </p:scale>
        <p:origin x="-1200" y="1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00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61" d="100"/>
          <a:sy n="61" d="100"/>
        </p:scale>
        <p:origin x="-3187" y="-77"/>
      </p:cViewPr>
      <p:guideLst>
        <p:guide orient="horz" pos="3028"/>
        <p:guide orient="horz" pos="2960"/>
        <p:guide orient="horz" pos="3000"/>
        <p:guide orient="horz" pos="2932"/>
        <p:guide pos="2308"/>
        <p:guide pos="2233"/>
        <p:guide pos="2286"/>
        <p:guide pos="2212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3043343" cy="465455"/>
          </a:xfrm>
          <a:prstGeom prst="rect">
            <a:avLst/>
          </a:prstGeom>
        </p:spPr>
        <p:txBody>
          <a:bodyPr vert="horz" lIns="93296" tIns="46648" rIns="93296" bIns="46648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8133" y="1"/>
            <a:ext cx="3043343" cy="465455"/>
          </a:xfrm>
          <a:prstGeom prst="rect">
            <a:avLst/>
          </a:prstGeom>
        </p:spPr>
        <p:txBody>
          <a:bodyPr vert="horz" lIns="93296" tIns="46648" rIns="93296" bIns="46648" rtlCol="0"/>
          <a:lstStyle>
            <a:lvl1pPr algn="r">
              <a:defRPr sz="1200"/>
            </a:lvl1pPr>
          </a:lstStyle>
          <a:p>
            <a:fld id="{1DF3EE3D-0B5A-49A0-8475-C4259785393C}" type="datetimeFigureOut">
              <a:rPr lang="en-US" smtClean="0"/>
              <a:pPr/>
              <a:t>8/7/2018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8842031"/>
            <a:ext cx="3043343" cy="465455"/>
          </a:xfrm>
          <a:prstGeom prst="rect">
            <a:avLst/>
          </a:prstGeom>
        </p:spPr>
        <p:txBody>
          <a:bodyPr vert="horz" lIns="93296" tIns="46648" rIns="93296" bIns="46648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8133" y="8842031"/>
            <a:ext cx="3043343" cy="465455"/>
          </a:xfrm>
          <a:prstGeom prst="rect">
            <a:avLst/>
          </a:prstGeom>
        </p:spPr>
        <p:txBody>
          <a:bodyPr vert="horz" lIns="93296" tIns="46648" rIns="93296" bIns="46648" rtlCol="0" anchor="b"/>
          <a:lstStyle>
            <a:lvl1pPr algn="r">
              <a:defRPr sz="1200"/>
            </a:lvl1pPr>
          </a:lstStyle>
          <a:p>
            <a:fld id="{BF59FC93-10A4-4930-8E5A-39369039CDF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345570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3043343" cy="465455"/>
          </a:xfrm>
          <a:prstGeom prst="rect">
            <a:avLst/>
          </a:prstGeom>
        </p:spPr>
        <p:txBody>
          <a:bodyPr vert="horz" lIns="93296" tIns="46648" rIns="93296" bIns="46648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3" y="1"/>
            <a:ext cx="3043343" cy="465455"/>
          </a:xfrm>
          <a:prstGeom prst="rect">
            <a:avLst/>
          </a:prstGeom>
        </p:spPr>
        <p:txBody>
          <a:bodyPr vert="horz" lIns="93296" tIns="46648" rIns="93296" bIns="46648" rtlCol="0"/>
          <a:lstStyle>
            <a:lvl1pPr algn="r">
              <a:defRPr sz="1200"/>
            </a:lvl1pPr>
          </a:lstStyle>
          <a:p>
            <a:fld id="{CE4340F8-7F28-420C-8160-EB1D6ED370EA}" type="datetimeFigureOut">
              <a:rPr lang="en-US" smtClean="0"/>
              <a:pPr/>
              <a:t>8/7/2018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5863" y="700088"/>
            <a:ext cx="4651375" cy="34893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296" tIns="46648" rIns="93296" bIns="46648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0" y="4421825"/>
            <a:ext cx="5618480" cy="4189095"/>
          </a:xfrm>
          <a:prstGeom prst="rect">
            <a:avLst/>
          </a:prstGeom>
        </p:spPr>
        <p:txBody>
          <a:bodyPr vert="horz" lIns="93296" tIns="46648" rIns="93296" bIns="4664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8842031"/>
            <a:ext cx="3043343" cy="465455"/>
          </a:xfrm>
          <a:prstGeom prst="rect">
            <a:avLst/>
          </a:prstGeom>
        </p:spPr>
        <p:txBody>
          <a:bodyPr vert="horz" lIns="93296" tIns="46648" rIns="93296" bIns="46648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3" y="8842031"/>
            <a:ext cx="3043343" cy="465455"/>
          </a:xfrm>
          <a:prstGeom prst="rect">
            <a:avLst/>
          </a:prstGeom>
        </p:spPr>
        <p:txBody>
          <a:bodyPr vert="horz" lIns="93296" tIns="46648" rIns="93296" bIns="46648" rtlCol="0" anchor="b"/>
          <a:lstStyle>
            <a:lvl1pPr algn="r">
              <a:defRPr sz="1200"/>
            </a:lvl1pPr>
          </a:lstStyle>
          <a:p>
            <a:fld id="{EE52C21C-F2A5-46A4-AC2F-DA275E0C4F6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57098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8863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43163" algn="l" defTabSz="8863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886305" algn="l" defTabSz="8863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29297" algn="l" defTabSz="8863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772391" algn="l" defTabSz="8863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15475" algn="l" defTabSz="8863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658488" algn="l" defTabSz="8863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01637" algn="l" defTabSz="8863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544772" algn="l" defTabSz="8863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52C21C-F2A5-46A4-AC2F-DA275E0C4F61}" type="slidenum">
              <a:rPr lang="en-US" smtClean="0"/>
              <a:pPr/>
              <a:t>1</a:t>
            </a:fld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431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863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292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7723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154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6584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016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5447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745FE-9D64-4615-B946-30B6D1072F6A}" type="datetime1">
              <a:rPr lang="en-US" smtClean="0"/>
              <a:t>8/7/2018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BC6D1-944B-43E0-8A0C-9CBA9329B31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ED78D-6233-48E5-98AA-56A40057421B}" type="datetime1">
              <a:rPr lang="en-US" smtClean="0"/>
              <a:t>8/7/2018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BC6D1-944B-43E0-8A0C-9CBA9329B31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C7BA3-39CB-46DC-A3DD-4C41E9E665A6}" type="datetime1">
              <a:rPr lang="en-US" smtClean="0"/>
              <a:t>8/7/2018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BC6D1-944B-43E0-8A0C-9CBA9329B31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F82CC7-584C-40D0-92E1-5D3C3019BEAF}" type="datetime1">
              <a:rPr lang="en-US" smtClean="0"/>
              <a:t>8/7/2018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BC6D1-944B-43E0-8A0C-9CBA9329B31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3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4316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8630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2929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77239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1547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65848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0163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54477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7C63EC-A148-4134-87DD-88AC527F12E0}" type="datetime1">
              <a:rPr lang="en-US" smtClean="0"/>
              <a:t>8/7/2018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BC6D1-944B-43E0-8A0C-9CBA9329B31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1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4F07C-7492-458D-9E32-5F932ED9140E}" type="datetime1">
              <a:rPr lang="en-US" smtClean="0"/>
              <a:t>8/7/2018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BC6D1-944B-43E0-8A0C-9CBA9329B31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43163" indent="0">
              <a:buNone/>
              <a:defRPr sz="2000" b="1"/>
            </a:lvl2pPr>
            <a:lvl3pPr marL="886305" indent="0">
              <a:buNone/>
              <a:defRPr sz="1800" b="1"/>
            </a:lvl3pPr>
            <a:lvl4pPr marL="1329297" indent="0">
              <a:buNone/>
              <a:defRPr sz="1600" b="1"/>
            </a:lvl4pPr>
            <a:lvl5pPr marL="1772391" indent="0">
              <a:buNone/>
              <a:defRPr sz="1600" b="1"/>
            </a:lvl5pPr>
            <a:lvl6pPr marL="2215475" indent="0">
              <a:buNone/>
              <a:defRPr sz="1600" b="1"/>
            </a:lvl6pPr>
            <a:lvl7pPr marL="2658488" indent="0">
              <a:buNone/>
              <a:defRPr sz="1600" b="1"/>
            </a:lvl7pPr>
            <a:lvl8pPr marL="3101637" indent="0">
              <a:buNone/>
              <a:defRPr sz="1600" b="1"/>
            </a:lvl8pPr>
            <a:lvl9pPr marL="3544772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43163" indent="0">
              <a:buNone/>
              <a:defRPr sz="2000" b="1"/>
            </a:lvl2pPr>
            <a:lvl3pPr marL="886305" indent="0">
              <a:buNone/>
              <a:defRPr sz="1800" b="1"/>
            </a:lvl3pPr>
            <a:lvl4pPr marL="1329297" indent="0">
              <a:buNone/>
              <a:defRPr sz="1600" b="1"/>
            </a:lvl4pPr>
            <a:lvl5pPr marL="1772391" indent="0">
              <a:buNone/>
              <a:defRPr sz="1600" b="1"/>
            </a:lvl5pPr>
            <a:lvl6pPr marL="2215475" indent="0">
              <a:buNone/>
              <a:defRPr sz="1600" b="1"/>
            </a:lvl6pPr>
            <a:lvl7pPr marL="2658488" indent="0">
              <a:buNone/>
              <a:defRPr sz="1600" b="1"/>
            </a:lvl7pPr>
            <a:lvl8pPr marL="3101637" indent="0">
              <a:buNone/>
              <a:defRPr sz="1600" b="1"/>
            </a:lvl8pPr>
            <a:lvl9pPr marL="3544772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60D00-0CB9-4B08-B72D-3AF64FA55C2B}" type="datetime1">
              <a:rPr lang="en-US" smtClean="0"/>
              <a:t>8/7/2018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BC6D1-944B-43E0-8A0C-9CBA9329B31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9890B-A209-42E1-AEF6-1E79B8458639}" type="datetime1">
              <a:rPr lang="en-US" smtClean="0"/>
              <a:t>8/7/2018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BC6D1-944B-43E0-8A0C-9CBA9329B31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2827F-D1D6-4A44-B410-24E4B10D429B}" type="datetime1">
              <a:rPr lang="en-US" smtClean="0"/>
              <a:t>8/7/2018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BC6D1-944B-43E0-8A0C-9CBA9329B31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728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728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43163" indent="0">
              <a:buNone/>
              <a:defRPr sz="1200"/>
            </a:lvl2pPr>
            <a:lvl3pPr marL="886305" indent="0">
              <a:buNone/>
              <a:defRPr sz="1000"/>
            </a:lvl3pPr>
            <a:lvl4pPr marL="1329297" indent="0">
              <a:buNone/>
              <a:defRPr sz="900"/>
            </a:lvl4pPr>
            <a:lvl5pPr marL="1772391" indent="0">
              <a:buNone/>
              <a:defRPr sz="900"/>
            </a:lvl5pPr>
            <a:lvl6pPr marL="2215475" indent="0">
              <a:buNone/>
              <a:defRPr sz="900"/>
            </a:lvl6pPr>
            <a:lvl7pPr marL="2658488" indent="0">
              <a:buNone/>
              <a:defRPr sz="900"/>
            </a:lvl7pPr>
            <a:lvl8pPr marL="3101637" indent="0">
              <a:buNone/>
              <a:defRPr sz="900"/>
            </a:lvl8pPr>
            <a:lvl9pPr marL="3544772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DDE347-7972-4289-AFDB-4E63C021AB75}" type="datetime1">
              <a:rPr lang="en-US" smtClean="0"/>
              <a:t>8/7/2018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BC6D1-944B-43E0-8A0C-9CBA9329B31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43163" indent="0">
              <a:buNone/>
              <a:defRPr sz="2800"/>
            </a:lvl2pPr>
            <a:lvl3pPr marL="886305" indent="0">
              <a:buNone/>
              <a:defRPr sz="2400"/>
            </a:lvl3pPr>
            <a:lvl4pPr marL="1329297" indent="0">
              <a:buNone/>
              <a:defRPr sz="2000"/>
            </a:lvl4pPr>
            <a:lvl5pPr marL="1772391" indent="0">
              <a:buNone/>
              <a:defRPr sz="2000"/>
            </a:lvl5pPr>
            <a:lvl6pPr marL="2215475" indent="0">
              <a:buNone/>
              <a:defRPr sz="2000"/>
            </a:lvl6pPr>
            <a:lvl7pPr marL="2658488" indent="0">
              <a:buNone/>
              <a:defRPr sz="2000"/>
            </a:lvl7pPr>
            <a:lvl8pPr marL="3101637" indent="0">
              <a:buNone/>
              <a:defRPr sz="2000"/>
            </a:lvl8pPr>
            <a:lvl9pPr marL="3544772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43163" indent="0">
              <a:buNone/>
              <a:defRPr sz="1200"/>
            </a:lvl2pPr>
            <a:lvl3pPr marL="886305" indent="0">
              <a:buNone/>
              <a:defRPr sz="1000"/>
            </a:lvl3pPr>
            <a:lvl4pPr marL="1329297" indent="0">
              <a:buNone/>
              <a:defRPr sz="900"/>
            </a:lvl4pPr>
            <a:lvl5pPr marL="1772391" indent="0">
              <a:buNone/>
              <a:defRPr sz="900"/>
            </a:lvl5pPr>
            <a:lvl6pPr marL="2215475" indent="0">
              <a:buNone/>
              <a:defRPr sz="900"/>
            </a:lvl6pPr>
            <a:lvl7pPr marL="2658488" indent="0">
              <a:buNone/>
              <a:defRPr sz="900"/>
            </a:lvl7pPr>
            <a:lvl8pPr marL="3101637" indent="0">
              <a:buNone/>
              <a:defRPr sz="900"/>
            </a:lvl8pPr>
            <a:lvl9pPr marL="3544772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0498B6-CC72-4EC2-A248-ECB2796E79BC}" type="datetime1">
              <a:rPr lang="en-US" smtClean="0"/>
              <a:t>8/7/2018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BC6D1-944B-43E0-8A0C-9CBA9329B31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88630" tIns="44395" rIns="88630" bIns="44395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88630" tIns="44395" rIns="88630" bIns="44395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1" y="6356353"/>
            <a:ext cx="2133600" cy="365125"/>
          </a:xfrm>
          <a:prstGeom prst="rect">
            <a:avLst/>
          </a:prstGeom>
        </p:spPr>
        <p:txBody>
          <a:bodyPr vert="horz" lIns="88630" tIns="44395" rIns="88630" bIns="44395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EC17BD-6C07-4C6F-BDE9-AD85C057DC60}" type="datetime1">
              <a:rPr lang="en-US" smtClean="0"/>
              <a:t>8/7/2018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3"/>
            <a:ext cx="2895600" cy="365125"/>
          </a:xfrm>
          <a:prstGeom prst="rect">
            <a:avLst/>
          </a:prstGeom>
        </p:spPr>
        <p:txBody>
          <a:bodyPr vert="horz" lIns="88630" tIns="44395" rIns="88630" bIns="44395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1" y="6356353"/>
            <a:ext cx="2133600" cy="365125"/>
          </a:xfrm>
          <a:prstGeom prst="rect">
            <a:avLst/>
          </a:prstGeom>
        </p:spPr>
        <p:txBody>
          <a:bodyPr vert="horz" lIns="88630" tIns="44395" rIns="88630" bIns="44395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1BC6D1-944B-43E0-8A0C-9CBA9329B31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886305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32283" indent="-332283" algn="l" defTabSz="886305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19826" indent="-276796" algn="l" defTabSz="886305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07792" indent="-221606" algn="l" defTabSz="886305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50792" indent="-221606" algn="l" defTabSz="886305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993899" indent="-221606" algn="l" defTabSz="886305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437042" indent="-221606" algn="l" defTabSz="88630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880079" indent="-221606" algn="l" defTabSz="88630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323176" indent="-221606" algn="l" defTabSz="88630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766258" indent="-221606" algn="l" defTabSz="88630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86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43163" algn="l" defTabSz="886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305" algn="l" defTabSz="886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29297" algn="l" defTabSz="886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772391" algn="l" defTabSz="886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15475" algn="l" defTabSz="886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58488" algn="l" defTabSz="886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01637" algn="l" defTabSz="886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544772" algn="l" defTabSz="886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3.png"/><Relationship Id="rId7" Type="http://schemas.openxmlformats.org/officeDocument/2006/relationships/image" Target="../media/image4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2.png"/><Relationship Id="rId4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image" Target="../media/image1.png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gif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5" Type="http://schemas.openxmlformats.org/officeDocument/2006/relationships/image" Target="../media/image1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SubTitle"/>
          <p:cNvSpPr txBox="1"/>
          <p:nvPr/>
        </p:nvSpPr>
        <p:spPr>
          <a:xfrm>
            <a:off x="457203" y="5173549"/>
            <a:ext cx="6638925" cy="397434"/>
          </a:xfrm>
          <a:prstGeom prst="rect">
            <a:avLst/>
          </a:prstGeom>
          <a:effectLst/>
        </p:spPr>
        <p:txBody>
          <a:bodyPr wrap="square" lIns="88630" tIns="44395" rIns="88630" bIns="44395" rtlCol="0" anchor="ctr">
            <a:spAutoFit/>
          </a:bodyPr>
          <a:lstStyle/>
          <a:p>
            <a:pPr algn="ctr"/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Nina Compressed"/>
              </a:rPr>
              <a:t> </a:t>
            </a:r>
          </a:p>
        </p:txBody>
      </p:sp>
      <p:pic>
        <p:nvPicPr>
          <p:cNvPr id="8" name="ffcg-green-header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929" y="0"/>
            <a:ext cx="7619998" cy="876300"/>
          </a:xfrm>
          <a:prstGeom prst="rect">
            <a:avLst/>
          </a:prstGeom>
          <a:effectLst/>
        </p:spPr>
      </p:pic>
      <p:sp>
        <p:nvSpPr>
          <p:cNvPr id="3" name="TextBox 2"/>
          <p:cNvSpPr txBox="1"/>
          <p:nvPr/>
        </p:nvSpPr>
        <p:spPr>
          <a:xfrm>
            <a:off x="1828800" y="63185"/>
            <a:ext cx="4800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DUVAL COUNTY TDC UPDATE</a:t>
            </a:r>
          </a:p>
          <a:p>
            <a:pPr algn="ctr"/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August 9, 2018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BC6D1-944B-43E0-8A0C-9CBA9329B313}" type="slidenum">
              <a:rPr lang="en-US" smtClean="0"/>
              <a:pPr/>
              <a:t>1</a:t>
            </a:fld>
            <a:endParaRPr lang="en-US" dirty="0"/>
          </a:p>
        </p:txBody>
      </p:sp>
      <p:pic>
        <p:nvPicPr>
          <p:cNvPr id="7" name="ffcg-logo-white-transparent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2402" y="0"/>
            <a:ext cx="1301345" cy="1066800"/>
          </a:xfrm>
          <a:prstGeom prst="rect">
            <a:avLst/>
          </a:prstGeom>
          <a:effectLst/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65BE9A5-09FC-41C5-90E5-D3E71AAF90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6325" y="1066800"/>
            <a:ext cx="5467350" cy="458152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" name="logo-Header.jpg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7620000" cy="1371600"/>
          </a:xfrm>
          <a:prstGeom prst="rect">
            <a:avLst/>
          </a:prstGeom>
          <a:effectLst/>
        </p:spPr>
      </p:pic>
      <p:sp>
        <p:nvSpPr>
          <p:cNvPr id="7" name="TextBox 6"/>
          <p:cNvSpPr txBox="1"/>
          <p:nvPr/>
        </p:nvSpPr>
        <p:spPr>
          <a:xfrm>
            <a:off x="1371601" y="131813"/>
            <a:ext cx="6172200" cy="461655"/>
          </a:xfrm>
          <a:prstGeom prst="rect">
            <a:avLst/>
          </a:prstGeom>
          <a:noFill/>
        </p:spPr>
        <p:txBody>
          <a:bodyPr wrap="square" lIns="91428" tIns="45715" rIns="91428" bIns="45715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FY 18 PLAYERS PROMOTION RECAP</a:t>
            </a:r>
            <a:endParaRPr lang="en-US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 descr="Image result for visit florida logo">
            <a:extLst>
              <a:ext uri="{FF2B5EF4-FFF2-40B4-BE49-F238E27FC236}">
                <a16:creationId xmlns:a16="http://schemas.microsoft.com/office/drawing/2014/main" xmlns="" id="{140E29AF-11EF-46DB-B661-4A3E984C99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933" y="1624825"/>
            <a:ext cx="5930134" cy="1312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28CFB0F-1892-40A8-9BE4-8B743B11BF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9087" y="3190963"/>
            <a:ext cx="7678173" cy="1312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4764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" name="ffcg-green-header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899"/>
            <a:ext cx="7620000" cy="876300"/>
          </a:xfrm>
          <a:prstGeom prst="rect">
            <a:avLst/>
          </a:prstGeom>
          <a:effectLst/>
        </p:spPr>
      </p:pic>
      <p:sp>
        <p:nvSpPr>
          <p:cNvPr id="370" name="TextBox 2"/>
          <p:cNvSpPr txBox="1"/>
          <p:nvPr/>
        </p:nvSpPr>
        <p:spPr>
          <a:xfrm>
            <a:off x="2209800" y="113170"/>
            <a:ext cx="5105400" cy="520544"/>
          </a:xfrm>
          <a:prstGeom prst="rect">
            <a:avLst/>
          </a:prstGeom>
          <a:effectLst/>
        </p:spPr>
        <p:txBody>
          <a:bodyPr wrap="square" lIns="88630" tIns="44395" rIns="88630" bIns="44395" rtlCol="0" anchor="t">
            <a:spAutoFit/>
          </a:bodyPr>
          <a:lstStyle/>
          <a:p>
            <a:pPr algn="ctr"/>
            <a:r>
              <a:rPr lang="en-US" sz="2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GLOBAL</a:t>
            </a:r>
            <a:r>
              <a:rPr lang="en-US" sz="2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UPDATES</a:t>
            </a:r>
            <a:endParaRPr lang="en-US" sz="24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B0DCD2F-A50C-49EB-B391-535B9EDB6EB0}"/>
              </a:ext>
            </a:extLst>
          </p:cNvPr>
          <p:cNvSpPr txBox="1"/>
          <p:nvPr/>
        </p:nvSpPr>
        <p:spPr>
          <a:xfrm>
            <a:off x="3002150" y="2046075"/>
            <a:ext cx="2349500" cy="1246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67" b="1" dirty="0"/>
              <a:t>Golf Magazine China</a:t>
            </a:r>
          </a:p>
          <a:p>
            <a:pPr algn="ctr"/>
            <a:r>
              <a:rPr lang="en-US" sz="1167" dirty="0"/>
              <a:t>MEDIA FAM  December 2017</a:t>
            </a:r>
          </a:p>
          <a:p>
            <a:pPr algn="ctr"/>
            <a:r>
              <a:rPr lang="en-US" sz="1167" dirty="0"/>
              <a:t>Katherine Chang, Editor</a:t>
            </a:r>
          </a:p>
          <a:p>
            <a:pPr algn="ctr"/>
            <a:r>
              <a:rPr lang="en-US" sz="1167" dirty="0"/>
              <a:t>March 2018 Article</a:t>
            </a:r>
          </a:p>
          <a:p>
            <a:pPr algn="ctr"/>
            <a:r>
              <a:rPr lang="en-US" sz="1167" dirty="0"/>
              <a:t>8 Pages </a:t>
            </a:r>
            <a:r>
              <a:rPr lang="en-US" sz="1167" dirty="0" err="1"/>
              <a:t>Circ</a:t>
            </a:r>
            <a:r>
              <a:rPr lang="en-US" sz="1167" dirty="0"/>
              <a:t>: 500K</a:t>
            </a:r>
          </a:p>
          <a:p>
            <a:pPr algn="ctr"/>
            <a:r>
              <a:rPr lang="en-US" sz="1167" dirty="0"/>
              <a:t>UPCOMING PLAYERS in ay Issue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59AF33F-36F7-4DC6-AE83-857DC2B5E1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840903"/>
            <a:ext cx="3400425" cy="9429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4A69DFCF-164A-4043-8EEC-C1DC529224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7471" y="864324"/>
            <a:ext cx="2185058" cy="270397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7F8EEF8-210C-44D2-9900-37F3946443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71270" y="3630533"/>
            <a:ext cx="4316980" cy="168203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23313BDD-2F60-4053-81E2-FA4D0D6289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750" y="1867408"/>
            <a:ext cx="3086803" cy="3699625"/>
          </a:xfrm>
          <a:prstGeom prst="rect">
            <a:avLst/>
          </a:prstGeom>
        </p:spPr>
      </p:pic>
      <p:pic>
        <p:nvPicPr>
          <p:cNvPr id="369" name="ffcg-logo-white-transparent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28601" y="16625"/>
            <a:ext cx="1394297" cy="114300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932923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" name="ffcg-green-header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899"/>
            <a:ext cx="7620000" cy="876300"/>
          </a:xfrm>
          <a:prstGeom prst="rect">
            <a:avLst/>
          </a:prstGeom>
          <a:effectLst/>
        </p:spPr>
      </p:pic>
      <p:sp>
        <p:nvSpPr>
          <p:cNvPr id="370" name="TextBox 2"/>
          <p:cNvSpPr txBox="1"/>
          <p:nvPr/>
        </p:nvSpPr>
        <p:spPr>
          <a:xfrm>
            <a:off x="2209800" y="113170"/>
            <a:ext cx="5105400" cy="643655"/>
          </a:xfrm>
          <a:prstGeom prst="rect">
            <a:avLst/>
          </a:prstGeom>
          <a:effectLst/>
        </p:spPr>
        <p:txBody>
          <a:bodyPr wrap="square" lIns="88630" tIns="44395" rIns="88630" bIns="44395" rtlCol="0" anchor="t">
            <a:spAutoFit/>
          </a:bodyPr>
          <a:lstStyle/>
          <a:p>
            <a:pPr algn="ctr"/>
            <a:r>
              <a:rPr lang="en-US" sz="3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TRADESHOWS</a:t>
            </a:r>
            <a:endParaRPr lang="en-US" sz="32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5E7C985-DE07-4E5E-81A9-47BAE5F2BC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1" y="852157"/>
            <a:ext cx="2656222" cy="311268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0F6629CE-C7CD-41DE-A9B1-7EB07454C3E6}"/>
              </a:ext>
            </a:extLst>
          </p:cNvPr>
          <p:cNvSpPr txBox="1"/>
          <p:nvPr/>
        </p:nvSpPr>
        <p:spPr>
          <a:xfrm>
            <a:off x="3352772" y="2842790"/>
            <a:ext cx="241210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NAC Bend, Oregon</a:t>
            </a:r>
          </a:p>
          <a:p>
            <a:r>
              <a:rPr lang="en-US" dirty="0"/>
              <a:t>June 24-27, 2018</a:t>
            </a:r>
          </a:p>
          <a:p>
            <a:endParaRPr lang="en-US" dirty="0"/>
          </a:p>
          <a:p>
            <a:pPr algn="ctr"/>
            <a:r>
              <a:rPr lang="en-US" b="1" dirty="0"/>
              <a:t>*UPCOMING*</a:t>
            </a:r>
          </a:p>
          <a:p>
            <a:pPr algn="ctr"/>
            <a:endParaRPr lang="en-US" b="1" dirty="0"/>
          </a:p>
          <a:p>
            <a:r>
              <a:rPr lang="en-US" b="1" dirty="0"/>
              <a:t>IGTM Slovenia</a:t>
            </a:r>
          </a:p>
          <a:p>
            <a:r>
              <a:rPr lang="en-US" dirty="0"/>
              <a:t>October 15-18,  2018</a:t>
            </a:r>
          </a:p>
          <a:p>
            <a:endParaRPr lang="en-US" dirty="0"/>
          </a:p>
          <a:p>
            <a:r>
              <a:rPr lang="en-US" b="1" dirty="0"/>
              <a:t>WTM London</a:t>
            </a:r>
          </a:p>
          <a:p>
            <a:r>
              <a:rPr lang="en-US" dirty="0"/>
              <a:t>November 5-7, 2018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1D03777-B388-42D5-9A4E-C637854DD8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19395" y="1062610"/>
            <a:ext cx="4362711" cy="1462856"/>
          </a:xfrm>
          <a:prstGeom prst="rect">
            <a:avLst/>
          </a:prstGeom>
        </p:spPr>
      </p:pic>
      <p:pic>
        <p:nvPicPr>
          <p:cNvPr id="369" name="ffcg-logo-white-transparent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28601" y="16625"/>
            <a:ext cx="1394297" cy="1143000"/>
          </a:xfrm>
          <a:prstGeom prst="rect">
            <a:avLst/>
          </a:prstGeom>
          <a:effectLst/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E5767F9D-9609-4DC9-AF75-794FF66CA3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50276" y="4773184"/>
            <a:ext cx="2017324" cy="82864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F58F6166-1CCD-4F26-AF87-1C4B5014260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64878" y="3265235"/>
            <a:ext cx="1702722" cy="11906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81E3FD77-F220-44AC-ACED-F3C6BAA8274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5400000">
            <a:off x="945464" y="3352510"/>
            <a:ext cx="2528670" cy="1897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1900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" name="ffcg-green-header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7620000" cy="876300"/>
          </a:xfrm>
          <a:prstGeom prst="rect">
            <a:avLst/>
          </a:prstGeom>
          <a:effectLst/>
        </p:spPr>
      </p:pic>
      <p:sp>
        <p:nvSpPr>
          <p:cNvPr id="370" name="TextBox 2"/>
          <p:cNvSpPr txBox="1"/>
          <p:nvPr/>
        </p:nvSpPr>
        <p:spPr>
          <a:xfrm>
            <a:off x="1725849" y="-35837"/>
            <a:ext cx="5791200" cy="828321"/>
          </a:xfrm>
          <a:prstGeom prst="rect">
            <a:avLst/>
          </a:prstGeom>
          <a:effectLst/>
        </p:spPr>
        <p:txBody>
          <a:bodyPr wrap="square" lIns="88630" tIns="44395" rIns="88630" bIns="44395" rtlCol="0" anchor="t">
            <a:spAutoFit/>
          </a:bodyPr>
          <a:lstStyle/>
          <a:p>
            <a:pPr algn="ctr"/>
            <a:r>
              <a:rPr lang="en-US" sz="2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MEDIA FAMS</a:t>
            </a:r>
          </a:p>
          <a:p>
            <a:pPr algn="ctr"/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GolfTime MIDWEST</a:t>
            </a:r>
            <a:endParaRPr lang="en-US" sz="3333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419600" y="4838709"/>
            <a:ext cx="3810000" cy="384694"/>
          </a:xfrm>
          <a:prstGeom prst="rect">
            <a:avLst/>
          </a:prstGeom>
        </p:spPr>
        <p:txBody>
          <a:bodyPr lIns="91410" tIns="45707" rIns="91410" bIns="45707">
            <a:spAutoFit/>
          </a:bodyPr>
          <a:lstStyle/>
          <a:p>
            <a:pPr>
              <a:spcAft>
                <a:spcPts val="600"/>
              </a:spcAft>
            </a:pPr>
            <a:r>
              <a:rPr lang="en-US" sz="1900" b="1" dirty="0">
                <a:latin typeface="Nina Compressed"/>
              </a:rPr>
              <a:t> </a:t>
            </a: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xmlns="" id="{B453B629-CCC0-4679-A5B5-B18F127A04AD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6128717" y="-5036188"/>
            <a:ext cx="236671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76200" tIns="38100" rIns="76200" bIns="3810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150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1DED1AE-E8F9-49F5-AE10-08AB0E5ED8E3}"/>
              </a:ext>
            </a:extLst>
          </p:cNvPr>
          <p:cNvSpPr txBox="1"/>
          <p:nvPr/>
        </p:nvSpPr>
        <p:spPr>
          <a:xfrm>
            <a:off x="4754280" y="2635073"/>
            <a:ext cx="274887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/>
              <a:t>Dennis McCann, Writer</a:t>
            </a:r>
          </a:p>
          <a:p>
            <a:pPr algn="ctr"/>
            <a:r>
              <a:rPr lang="en-US" sz="1500" dirty="0"/>
              <a:t>March, 2018 Visit</a:t>
            </a:r>
          </a:p>
          <a:p>
            <a:pPr algn="ctr"/>
            <a:r>
              <a:rPr lang="en-US" sz="1500" dirty="0"/>
              <a:t>Digitally Published July 2018</a:t>
            </a:r>
          </a:p>
          <a:p>
            <a:pPr algn="ctr"/>
            <a:r>
              <a:rPr lang="en-US" sz="1500" dirty="0"/>
              <a:t>*FALL Print Date Value: $1,835*</a:t>
            </a:r>
          </a:p>
        </p:txBody>
      </p:sp>
      <p:pic>
        <p:nvPicPr>
          <p:cNvPr id="369" name="ffcg-logo-white-transparent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8602" y="16625"/>
            <a:ext cx="1394297" cy="1143000"/>
          </a:xfrm>
          <a:prstGeom prst="rect">
            <a:avLst/>
          </a:prstGeom>
          <a:effectLst/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C217DA9D-E17C-478C-B483-FE896AE8E676}"/>
              </a:ext>
            </a:extLst>
          </p:cNvPr>
          <p:cNvSpPr txBox="1"/>
          <p:nvPr/>
        </p:nvSpPr>
        <p:spPr>
          <a:xfrm>
            <a:off x="5176110" y="1038813"/>
            <a:ext cx="2095500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/>
              <a:t>GOLFTIME MAGAZINE </a:t>
            </a:r>
            <a:r>
              <a:rPr lang="en-US" sz="1500" dirty="0"/>
              <a:t>(2x yearly distribution)</a:t>
            </a:r>
          </a:p>
          <a:p>
            <a:pPr algn="ctr"/>
            <a:r>
              <a:rPr lang="en-US" sz="1500" dirty="0"/>
              <a:t>Print: 50K</a:t>
            </a:r>
          </a:p>
          <a:p>
            <a:pPr algn="ctr"/>
            <a:r>
              <a:rPr lang="en-US" sz="1500" dirty="0"/>
              <a:t>Readership: 120K</a:t>
            </a:r>
          </a:p>
          <a:p>
            <a:pPr algn="ctr"/>
            <a:r>
              <a:rPr lang="en-US" sz="1500" dirty="0"/>
              <a:t>Digital: 11K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5B297DB-F550-4560-9CB1-50D6A5D62E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1029" y="4033592"/>
            <a:ext cx="2642153" cy="149882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7CF63963-28C1-485D-997D-0B37CD3B7668}"/>
              </a:ext>
            </a:extLst>
          </p:cNvPr>
          <p:cNvSpPr/>
          <p:nvPr/>
        </p:nvSpPr>
        <p:spPr>
          <a:xfrm>
            <a:off x="538891" y="5336378"/>
            <a:ext cx="3810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000" dirty="0"/>
              <a:t>https://www.golftimemag.com/destinations/northern-exposure/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8E8167A-D9A2-445D-9A1D-DAB25661F1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4363" y="1225846"/>
            <a:ext cx="4421299" cy="4135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8482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" name="logo-Header.jpg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7620000" cy="1371600"/>
          </a:xfrm>
          <a:prstGeom prst="rect">
            <a:avLst/>
          </a:prstGeom>
          <a:effectLst/>
        </p:spPr>
      </p:pic>
      <p:sp>
        <p:nvSpPr>
          <p:cNvPr id="7" name="TextBox 6"/>
          <p:cNvSpPr txBox="1"/>
          <p:nvPr/>
        </p:nvSpPr>
        <p:spPr>
          <a:xfrm>
            <a:off x="1371601" y="131813"/>
            <a:ext cx="6172200" cy="523210"/>
          </a:xfrm>
          <a:prstGeom prst="rect">
            <a:avLst/>
          </a:prstGeom>
          <a:noFill/>
        </p:spPr>
        <p:txBody>
          <a:bodyPr wrap="square" lIns="91428" tIns="45715" rIns="91428" bIns="45715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FY 19 MARKETING PLAN</a:t>
            </a:r>
            <a:endParaRPr 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62C32C7-99EE-43E6-B77C-BFED56959A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125487"/>
            <a:ext cx="6629400" cy="445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0154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" name="ffcg-green-header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223"/>
            <a:ext cx="7620000" cy="876300"/>
          </a:xfrm>
          <a:prstGeom prst="rect">
            <a:avLst/>
          </a:prstGeom>
          <a:effectLst/>
        </p:spPr>
      </p:pic>
      <p:pic>
        <p:nvPicPr>
          <p:cNvPr id="369" name="ffcg-logo-white-transparent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8602" y="16625"/>
            <a:ext cx="1394297" cy="1143000"/>
          </a:xfrm>
          <a:prstGeom prst="rect">
            <a:avLst/>
          </a:prstGeom>
          <a:effectLst/>
        </p:spPr>
      </p:pic>
      <p:sp>
        <p:nvSpPr>
          <p:cNvPr id="370" name="TextBox 2"/>
          <p:cNvSpPr txBox="1"/>
          <p:nvPr/>
        </p:nvSpPr>
        <p:spPr>
          <a:xfrm>
            <a:off x="1587501" y="0"/>
            <a:ext cx="5905499" cy="807674"/>
          </a:xfrm>
          <a:prstGeom prst="rect">
            <a:avLst/>
          </a:prstGeom>
          <a:effectLst/>
        </p:spPr>
        <p:txBody>
          <a:bodyPr wrap="square" lIns="88630" tIns="44395" rIns="88630" bIns="44395" rtlCol="0" anchor="t">
            <a:spAutoFit/>
          </a:bodyPr>
          <a:lstStyle/>
          <a:p>
            <a:pPr algn="ctr"/>
            <a:r>
              <a:rPr lang="en-US" sz="2333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2017 VISA VUE TOP 10 ORIGIN MSA’S</a:t>
            </a:r>
          </a:p>
          <a:p>
            <a:pPr algn="ctr"/>
            <a:r>
              <a:rPr lang="en-US" sz="2333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the NE Florida Golf Visitor</a:t>
            </a:r>
            <a:endParaRPr lang="en-US" sz="20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419600" y="4838709"/>
            <a:ext cx="3810000" cy="384694"/>
          </a:xfrm>
          <a:prstGeom prst="rect">
            <a:avLst/>
          </a:prstGeom>
        </p:spPr>
        <p:txBody>
          <a:bodyPr lIns="91410" tIns="45707" rIns="91410" bIns="45707">
            <a:spAutoFit/>
          </a:bodyPr>
          <a:lstStyle/>
          <a:p>
            <a:pPr>
              <a:spcAft>
                <a:spcPts val="600"/>
              </a:spcAft>
            </a:pPr>
            <a:r>
              <a:rPr lang="en-US" sz="1900" b="1" dirty="0">
                <a:latin typeface="Nina Compressed"/>
              </a:rPr>
              <a:t>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758EDA20-4217-49F7-8DDC-8D299E39B9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938" y="1251681"/>
            <a:ext cx="7620000" cy="3852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22868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" name="ffcg-green-header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561"/>
            <a:ext cx="7620000" cy="876300"/>
          </a:xfrm>
          <a:prstGeom prst="rect">
            <a:avLst/>
          </a:prstGeom>
          <a:effectLst/>
        </p:spPr>
      </p:pic>
      <p:sp>
        <p:nvSpPr>
          <p:cNvPr id="370" name="TextBox 2"/>
          <p:cNvSpPr txBox="1"/>
          <p:nvPr/>
        </p:nvSpPr>
        <p:spPr>
          <a:xfrm>
            <a:off x="2017949" y="201722"/>
            <a:ext cx="5207000" cy="397434"/>
          </a:xfrm>
          <a:prstGeom prst="rect">
            <a:avLst/>
          </a:prstGeom>
          <a:effectLst/>
        </p:spPr>
        <p:txBody>
          <a:bodyPr wrap="square" lIns="88630" tIns="44395" rIns="88630" bIns="44395" rtlCol="0" anchor="t">
            <a:spAutoFit/>
          </a:bodyPr>
          <a:lstStyle/>
          <a:p>
            <a:pPr algn="ctr"/>
            <a:r>
              <a:rPr lang="en-US" sz="2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FY 19 ADVERTISING &amp; MARKETING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6655730-4F01-4FDE-8626-7FA5F50D50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047" y="3389554"/>
            <a:ext cx="577701" cy="212194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78A6828-D225-4EFC-A8AB-07706B68E2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3556" y="3374317"/>
            <a:ext cx="587995" cy="215598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4E9D917-4D18-40F1-B28D-DF648C5800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57467" y="3388695"/>
            <a:ext cx="605119" cy="212722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AF1347B3-03BD-4A87-BE31-63867929F3F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3201" y="804781"/>
            <a:ext cx="990600" cy="92868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43BABFF5-28FF-485A-AFDC-75620CF691E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7617" y="3260653"/>
            <a:ext cx="855425" cy="855425"/>
          </a:xfrm>
          <a:prstGeom prst="rect">
            <a:avLst/>
          </a:prstGeom>
        </p:spPr>
      </p:pic>
      <p:sp>
        <p:nvSpPr>
          <p:cNvPr id="21" name="AutoShape 2" descr="Image result for FACEBOOKLOGO">
            <a:extLst>
              <a:ext uri="{FF2B5EF4-FFF2-40B4-BE49-F238E27FC236}">
                <a16:creationId xmlns:a16="http://schemas.microsoft.com/office/drawing/2014/main" xmlns="" id="{CC8D67AB-415F-4369-AB3B-30FF1D85E64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657600" y="27051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FD285181-6444-4106-A03B-9DE34610547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20774" y="4666069"/>
            <a:ext cx="1408277" cy="102420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6D532FF2-2FF1-4651-AF9C-CCC313AE997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10637" y="4447417"/>
            <a:ext cx="1605517" cy="48165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0ADECB0C-64A4-49A9-AA35-B085E63FCD3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9732" y="2056761"/>
            <a:ext cx="2260877" cy="101045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C073D058-3C35-44DF-A5AB-5F2828AF8BF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404223" y="2958384"/>
            <a:ext cx="2106386" cy="8191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3B696547-7FEE-4B31-8DA6-2D88524170B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29784" y="1900791"/>
            <a:ext cx="2247900" cy="546868"/>
          </a:xfrm>
          <a:prstGeom prst="rect">
            <a:avLst/>
          </a:prstGeom>
        </p:spPr>
      </p:pic>
      <p:pic>
        <p:nvPicPr>
          <p:cNvPr id="1026" name="Picture 2" descr="Image result for chute ignite logo">
            <a:extLst>
              <a:ext uri="{FF2B5EF4-FFF2-40B4-BE49-F238E27FC236}">
                <a16:creationId xmlns:a16="http://schemas.microsoft.com/office/drawing/2014/main" xmlns="" id="{0ECEB239-0B57-432D-BF18-CB5F2300A7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3734" y="2674870"/>
            <a:ext cx="962420" cy="962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7168F211-48C1-49C4-A0D8-7A245413678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000543" y="855574"/>
            <a:ext cx="1024370" cy="102437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0082EA4-8F53-46E0-A010-65CD1CD37F9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538502" y="4007864"/>
            <a:ext cx="1228488" cy="72866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ADDB9C68-0A65-44AB-B689-0CDED663AF3A}"/>
              </a:ext>
            </a:extLst>
          </p:cNvPr>
          <p:cNvSpPr txBox="1"/>
          <p:nvPr/>
        </p:nvSpPr>
        <p:spPr>
          <a:xfrm>
            <a:off x="97692" y="2018230"/>
            <a:ext cx="3440810" cy="369332"/>
          </a:xfrm>
          <a:prstGeom prst="rect">
            <a:avLst/>
          </a:prstGeom>
          <a:solidFill>
            <a:srgbClr val="0066FF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DIGTAL MARKETING - $242,414.75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F5506799-2314-4793-89C4-F0148ECCA09F}"/>
              </a:ext>
            </a:extLst>
          </p:cNvPr>
          <p:cNvSpPr txBox="1"/>
          <p:nvPr/>
        </p:nvSpPr>
        <p:spPr>
          <a:xfrm>
            <a:off x="97692" y="1108733"/>
            <a:ext cx="3428999" cy="369332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BROCHURE | AGENCY- $13,815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840BC097-ECF2-481C-982C-063C79D5AD80}"/>
              </a:ext>
            </a:extLst>
          </p:cNvPr>
          <p:cNvSpPr txBox="1"/>
          <p:nvPr/>
        </p:nvSpPr>
        <p:spPr>
          <a:xfrm>
            <a:off x="97692" y="1548228"/>
            <a:ext cx="3222517" cy="369332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CONSUMER SHOWS - $24,000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B55AE5EA-1F64-4F60-AD32-E59D920B85BF}"/>
              </a:ext>
            </a:extLst>
          </p:cNvPr>
          <p:cNvSpPr txBox="1"/>
          <p:nvPr/>
        </p:nvSpPr>
        <p:spPr>
          <a:xfrm>
            <a:off x="97692" y="2908877"/>
            <a:ext cx="2514600" cy="369332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PROMOTIONS- $12,500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4ED85BE9-3546-45FC-83A9-C2951443B452}"/>
              </a:ext>
            </a:extLst>
          </p:cNvPr>
          <p:cNvSpPr txBox="1"/>
          <p:nvPr/>
        </p:nvSpPr>
        <p:spPr>
          <a:xfrm>
            <a:off x="112483" y="2465451"/>
            <a:ext cx="2741446" cy="369332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PRINT MEDIA - $58,196.75</a:t>
            </a:r>
          </a:p>
        </p:txBody>
      </p:sp>
      <p:pic>
        <p:nvPicPr>
          <p:cNvPr id="369" name="ffcg-logo-white-transparent.png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228601" y="16625"/>
            <a:ext cx="1394297" cy="114300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659187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5" name="logo-Header.jpg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7620000" cy="1371600"/>
          </a:xfrm>
          <a:prstGeom prst="rect">
            <a:avLst/>
          </a:prstGeom>
          <a:effectLst/>
        </p:spPr>
      </p:pic>
      <p:sp>
        <p:nvSpPr>
          <p:cNvPr id="286" name="TextBox 1"/>
          <p:cNvSpPr txBox="1"/>
          <p:nvPr/>
        </p:nvSpPr>
        <p:spPr>
          <a:xfrm>
            <a:off x="2057400" y="196477"/>
            <a:ext cx="5181600" cy="520544"/>
          </a:xfrm>
          <a:prstGeom prst="rect">
            <a:avLst/>
          </a:prstGeom>
          <a:effectLst/>
        </p:spPr>
        <p:txBody>
          <a:bodyPr wrap="square" lIns="88630" tIns="44395" rIns="88630" bIns="44395" rtlCol="0" anchor="t">
            <a:spAutoFit/>
          </a:bodyPr>
          <a:lstStyle/>
          <a:p>
            <a:pPr algn="l"/>
            <a:r>
              <a:rPr lang="en-US" sz="2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GOLF ADVISOR CAMPAIGN</a:t>
            </a:r>
            <a:endParaRPr lang="en-US" sz="16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BC6D1-944B-43E0-8A0C-9CBA9329B313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7250707-2D37-4E33-9C1D-D76AA9986F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33616"/>
            <a:ext cx="7620000" cy="878840"/>
          </a:xfrm>
          <a:prstGeom prst="rect">
            <a:avLst/>
          </a:prstGeom>
        </p:spPr>
      </p:pic>
      <p:pic>
        <p:nvPicPr>
          <p:cNvPr id="8" name="Shape 218">
            <a:extLst>
              <a:ext uri="{FF2B5EF4-FFF2-40B4-BE49-F238E27FC236}">
                <a16:creationId xmlns:a16="http://schemas.microsoft.com/office/drawing/2014/main" xmlns="" id="{5384E88D-FE6A-4AD2-8BE4-A7FBCC3E8806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2122363"/>
            <a:ext cx="2157131" cy="3005097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Shape 227">
            <a:extLst>
              <a:ext uri="{FF2B5EF4-FFF2-40B4-BE49-F238E27FC236}">
                <a16:creationId xmlns:a16="http://schemas.microsoft.com/office/drawing/2014/main" xmlns="" id="{9A7B5F1D-943B-4FE7-94CF-F5814428D226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514600" y="2092391"/>
            <a:ext cx="2362200" cy="295640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3D01BFC-1578-42BF-968A-22C7BA893D6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29468" y="2125234"/>
            <a:ext cx="2461931" cy="2900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5362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5" name="logo-Header.jpg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7620000" cy="1371600"/>
          </a:xfrm>
          <a:prstGeom prst="rect">
            <a:avLst/>
          </a:prstGeom>
          <a:effectLst/>
        </p:spPr>
      </p:pic>
      <p:sp>
        <p:nvSpPr>
          <p:cNvPr id="286" name="TextBox 1"/>
          <p:cNvSpPr txBox="1"/>
          <p:nvPr/>
        </p:nvSpPr>
        <p:spPr>
          <a:xfrm>
            <a:off x="2057400" y="196477"/>
            <a:ext cx="5181600" cy="520544"/>
          </a:xfrm>
          <a:prstGeom prst="rect">
            <a:avLst/>
          </a:prstGeom>
          <a:effectLst/>
        </p:spPr>
        <p:txBody>
          <a:bodyPr wrap="square" lIns="88630" tIns="44395" rIns="88630" bIns="44395" rtlCol="0" anchor="t">
            <a:spAutoFit/>
          </a:bodyPr>
          <a:lstStyle/>
          <a:p>
            <a:pPr algn="l"/>
            <a:r>
              <a:rPr lang="en-US" sz="2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FACEBOOK CAMPAIGN</a:t>
            </a:r>
            <a:endParaRPr lang="en-US" sz="16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BC6D1-944B-43E0-8A0C-9CBA9329B313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6" name="Shape 174">
            <a:extLst>
              <a:ext uri="{FF2B5EF4-FFF2-40B4-BE49-F238E27FC236}">
                <a16:creationId xmlns:a16="http://schemas.microsoft.com/office/drawing/2014/main" xmlns="" id="{FB1A5522-32C0-4AAF-92F1-FB6F02C343A2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5112" y="1714500"/>
            <a:ext cx="7169776" cy="26701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37170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5" name="logo-Header.jpg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7620000" cy="1371600"/>
          </a:xfrm>
          <a:prstGeom prst="rect">
            <a:avLst/>
          </a:prstGeom>
          <a:effectLst/>
        </p:spPr>
      </p:pic>
      <p:sp>
        <p:nvSpPr>
          <p:cNvPr id="286" name="TextBox 1"/>
          <p:cNvSpPr txBox="1"/>
          <p:nvPr/>
        </p:nvSpPr>
        <p:spPr>
          <a:xfrm>
            <a:off x="1447800" y="103700"/>
            <a:ext cx="6096000" cy="582100"/>
          </a:xfrm>
          <a:prstGeom prst="rect">
            <a:avLst/>
          </a:prstGeom>
          <a:effectLst/>
        </p:spPr>
        <p:txBody>
          <a:bodyPr wrap="square" lIns="88630" tIns="44395" rIns="88630" bIns="44395" rtlCol="0" anchor="t">
            <a:spAutoFit/>
          </a:bodyPr>
          <a:lstStyle/>
          <a:p>
            <a:pPr algn="ctr"/>
            <a:r>
              <a:rPr lang="en-US" sz="3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PRINT CAMPAIGNS </a:t>
            </a:r>
            <a:endParaRPr lang="en-US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FF606CB0-D3E1-4F7E-B900-BD34AAB4FA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00" y="876300"/>
            <a:ext cx="2302959" cy="305808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21EC08D2-D2AF-4FC5-9C5E-D6B553681B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1602" y="2779824"/>
            <a:ext cx="2133600" cy="282656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C2AB3BB6-4F9A-4ACD-B7BA-C3F1892F59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799" y="1533670"/>
            <a:ext cx="2568372" cy="30580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3068DC1-FE59-4108-833B-9B88D386DE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57400" y="2779824"/>
            <a:ext cx="2179127" cy="2821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0442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3" name="logo-Header.jpg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1546" y="6578"/>
            <a:ext cx="7620000" cy="1362075"/>
          </a:xfrm>
          <a:prstGeom prst="rect">
            <a:avLst/>
          </a:prstGeom>
          <a:effectLst/>
        </p:spPr>
      </p:pic>
      <p:sp>
        <p:nvSpPr>
          <p:cNvPr id="374" name="TextBox 2"/>
          <p:cNvSpPr txBox="1"/>
          <p:nvPr/>
        </p:nvSpPr>
        <p:spPr>
          <a:xfrm>
            <a:off x="3905250" y="276431"/>
            <a:ext cx="2857500" cy="366656"/>
          </a:xfrm>
          <a:prstGeom prst="rect">
            <a:avLst/>
          </a:prstGeom>
          <a:effectLst/>
        </p:spPr>
        <p:txBody>
          <a:bodyPr wrap="square" lIns="88630" tIns="44395" rIns="88630" bIns="44395" rtlCol="0" anchor="t">
            <a:spAutoFit/>
          </a:bodyPr>
          <a:lstStyle/>
          <a:p>
            <a:pPr algn="l"/>
            <a:endParaRPr dirty="0"/>
          </a:p>
        </p:txBody>
      </p:sp>
      <p:sp>
        <p:nvSpPr>
          <p:cNvPr id="376" name="TextBox 3"/>
          <p:cNvSpPr txBox="1"/>
          <p:nvPr/>
        </p:nvSpPr>
        <p:spPr>
          <a:xfrm>
            <a:off x="2466163" y="104979"/>
            <a:ext cx="3566338" cy="602554"/>
          </a:xfrm>
          <a:prstGeom prst="rect">
            <a:avLst/>
          </a:prstGeom>
          <a:effectLst/>
        </p:spPr>
        <p:txBody>
          <a:bodyPr wrap="square" lIns="88630" tIns="44395" rIns="88630" bIns="44395" rtlCol="0" anchor="t">
            <a:spAutoFit/>
          </a:bodyPr>
          <a:lstStyle/>
          <a:p>
            <a:pPr algn="l"/>
            <a:r>
              <a:rPr lang="en-US" sz="3333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GOLFSTYLES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7974C76-37D8-4E74-ABF9-8FB7C4D6D9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8600" y="1203686"/>
            <a:ext cx="3191355" cy="414666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94AE9538-3F66-4743-9628-1915A9AD1E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" y="1203685"/>
            <a:ext cx="3202418" cy="4146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0994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3" name="logo-Header.jpg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1151" y="-5924"/>
            <a:ext cx="7620000" cy="1362075"/>
          </a:xfrm>
          <a:prstGeom prst="rect">
            <a:avLst/>
          </a:prstGeom>
          <a:effectLst/>
        </p:spPr>
      </p:pic>
      <p:sp>
        <p:nvSpPr>
          <p:cNvPr id="374" name="TextBox 2"/>
          <p:cNvSpPr txBox="1"/>
          <p:nvPr/>
        </p:nvSpPr>
        <p:spPr>
          <a:xfrm>
            <a:off x="3905250" y="276431"/>
            <a:ext cx="2857500" cy="366656"/>
          </a:xfrm>
          <a:prstGeom prst="rect">
            <a:avLst/>
          </a:prstGeom>
          <a:effectLst/>
        </p:spPr>
        <p:txBody>
          <a:bodyPr wrap="square" lIns="88630" tIns="44395" rIns="88630" bIns="44395" rtlCol="0" anchor="t">
            <a:spAutoFit/>
          </a:bodyPr>
          <a:lstStyle/>
          <a:p>
            <a:pPr algn="l"/>
            <a:endParaRPr dirty="0"/>
          </a:p>
        </p:txBody>
      </p:sp>
      <p:sp>
        <p:nvSpPr>
          <p:cNvPr id="376" name="TextBox 3"/>
          <p:cNvSpPr txBox="1"/>
          <p:nvPr/>
        </p:nvSpPr>
        <p:spPr>
          <a:xfrm>
            <a:off x="1676400" y="133044"/>
            <a:ext cx="5867400" cy="458989"/>
          </a:xfrm>
          <a:prstGeom prst="rect">
            <a:avLst/>
          </a:prstGeom>
          <a:effectLst/>
        </p:spPr>
        <p:txBody>
          <a:bodyPr wrap="square" lIns="88630" tIns="44395" rIns="88630" bIns="44395" rtlCol="0" anchor="t">
            <a:spAutoFit/>
          </a:bodyPr>
          <a:lstStyle/>
          <a:p>
            <a:r>
              <a:rPr lang="en-US" sz="2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FY 18 PROMOTION &amp; EARNED MEDIA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322712" y="3619500"/>
            <a:ext cx="12700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DIGITAL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763017" y="891698"/>
            <a:ext cx="17891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TELEVISION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332" y="1184632"/>
            <a:ext cx="6745972" cy="3654068"/>
          </a:xfrm>
          <a:prstGeom prst="ellipse">
            <a:avLst/>
          </a:prstGeom>
          <a:ln>
            <a:noFill/>
          </a:ln>
          <a:effectLst>
            <a:softEdge rad="317500"/>
          </a:effectLst>
        </p:spPr>
      </p:pic>
      <p:sp>
        <p:nvSpPr>
          <p:cNvPr id="3" name="TextBox 2"/>
          <p:cNvSpPr txBox="1"/>
          <p:nvPr/>
        </p:nvSpPr>
        <p:spPr>
          <a:xfrm>
            <a:off x="19817" y="1720813"/>
            <a:ext cx="2743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CONSUMER</a:t>
            </a:r>
            <a:r>
              <a:rPr lang="en-US" sz="3200" b="1" dirty="0"/>
              <a:t> </a:t>
            </a:r>
            <a:r>
              <a:rPr lang="en-US" sz="2400" b="1" dirty="0"/>
              <a:t>SHOWS</a:t>
            </a:r>
            <a:endParaRPr lang="en-US" sz="32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161205" y="3695700"/>
            <a:ext cx="10230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PRINT</a:t>
            </a:r>
            <a:endParaRPr lang="en-US" b="1" dirty="0"/>
          </a:p>
        </p:txBody>
      </p:sp>
      <p:sp>
        <p:nvSpPr>
          <p:cNvPr id="4" name="TextBox 3"/>
          <p:cNvSpPr txBox="1"/>
          <p:nvPr/>
        </p:nvSpPr>
        <p:spPr>
          <a:xfrm>
            <a:off x="1524000" y="4368779"/>
            <a:ext cx="4267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TOTAL VALUE: $984,880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397040" y="4984642"/>
            <a:ext cx="4724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IMPRESSIONS: 23,256,751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486400" y="1843923"/>
            <a:ext cx="19811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PROMOTIONS</a:t>
            </a:r>
          </a:p>
        </p:txBody>
      </p:sp>
    </p:spTree>
    <p:extLst>
      <p:ext uri="{BB962C8B-B14F-4D97-AF65-F5344CB8AC3E}">
        <p14:creationId xmlns:p14="http://schemas.microsoft.com/office/powerpoint/2010/main" val="33347833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" name="logo-Header.jpg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7620000" cy="1371600"/>
          </a:xfrm>
          <a:prstGeom prst="rect">
            <a:avLst/>
          </a:prstGeom>
          <a:effectLst/>
        </p:spPr>
      </p:pic>
      <p:sp>
        <p:nvSpPr>
          <p:cNvPr id="7" name="TextBox 6"/>
          <p:cNvSpPr txBox="1"/>
          <p:nvPr/>
        </p:nvSpPr>
        <p:spPr>
          <a:xfrm>
            <a:off x="1371600" y="131813"/>
            <a:ext cx="6248399" cy="461655"/>
          </a:xfrm>
          <a:prstGeom prst="rect">
            <a:avLst/>
          </a:prstGeom>
          <a:noFill/>
        </p:spPr>
        <p:txBody>
          <a:bodyPr wrap="square" lIns="91428" tIns="45715" rIns="91428" bIns="45715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FY 19 JAGUARS GOLF PROMOTIONS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434" y="2354341"/>
            <a:ext cx="2306116" cy="181352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D25821FA-7198-460C-91C1-DD6192ADE5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6898" y="1107966"/>
            <a:ext cx="3279958" cy="88864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597AC8E-A06B-4DA1-BFF9-D605B31472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16898" y="2310419"/>
            <a:ext cx="3334456" cy="82502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2E68B8B8-84F9-4BB6-8D41-B3CA244F28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16898" y="3391545"/>
            <a:ext cx="3315871" cy="8107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57ADB58D-6663-4221-B391-F6CE1794F8A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67542" y="4439641"/>
            <a:ext cx="3383812" cy="81070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46E09A1-9B91-4837-B050-A151A947F30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3050" y="1286217"/>
            <a:ext cx="3596885" cy="82502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4F9D3FA6-7FFE-4F71-8028-1DD6EA7F5D3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8893" y="4167867"/>
            <a:ext cx="3505200" cy="1247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72873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26362</TotalTime>
  <Words>193</Words>
  <Application>Microsoft Office PowerPoint</Application>
  <PresentationFormat>Custom</PresentationFormat>
  <Paragraphs>61</Paragraphs>
  <Slides>14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sliderocket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sliderocket</dc:creator>
  <cp:lastModifiedBy>Administrator</cp:lastModifiedBy>
  <cp:revision>1328</cp:revision>
  <cp:lastPrinted>2018-05-03T16:45:45Z</cp:lastPrinted>
  <dcterms:created xsi:type="dcterms:W3CDTF">2011-03-14T23:12:30Z</dcterms:created>
  <dcterms:modified xsi:type="dcterms:W3CDTF">2018-08-07T15:25:23Z</dcterms:modified>
</cp:coreProperties>
</file>